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67" r:id="rId3"/>
    <p:sldId id="268" r:id="rId4"/>
    <p:sldId id="269" r:id="rId5"/>
    <p:sldId id="256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yperserver\CALLCENTER\&#1070;&#1088;&#1077;\&#1044;&#1080;&#1072;&#1075;&#1088;&#1072;&#1084;&#1084;&#1099;%2020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yperserver\CALLCENTER\&#1070;&#1088;&#1077;\&#1050;&#1086;&#1087;&#1080;&#1103;%20&#1044;&#1080;&#1072;&#1075;&#1088;&#1072;&#1084;&#1084;&#1099;%202010_&#1087;&#1086;&#1083;&#1077;&#1076;&#1085;&#1080;&#108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[Диаграммы 2010.xls]По месяцам!СводнаяТаблица1</c:name>
    <c:fmtId val="-1"/>
  </c:pivotSource>
  <c:chart>
    <c:title>
      <c:tx>
        <c:rich>
          <a:bodyPr/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обращений</a:t>
            </a:r>
            <a:r>
              <a:rPr lang="ru-RU" baseline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тех. поддержку от ОУ</a:t>
            </a:r>
            <a:r>
              <a:rPr lang="ru-RU" baseline="0"/>
              <a:t>  </a:t>
            </a:r>
            <a:endParaRPr lang="ru-RU"/>
          </a:p>
        </c:rich>
      </c:tx>
      <c:layout/>
      <c:overlay val="0"/>
      <c:spPr>
        <a:noFill/>
        <a:ln w="25400">
          <a:noFill/>
        </a:ln>
      </c:spPr>
    </c:title>
    <c:autoTitleDeleted val="0"/>
    <c:pivotFmts>
      <c:pivotFmt>
        <c:idx val="0"/>
        <c:spPr>
          <a:scene3d>
            <a:camera prst="orthographicFront"/>
            <a:lightRig rig="threePt" dir="t">
              <a:rot lat="0" lon="0" rev="1200000"/>
            </a:lightRig>
          </a:scene3d>
          <a:sp3d>
            <a:bevelT w="95250" h="25400"/>
          </a:sp3d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cene3d>
            <a:camera prst="orthographicFront"/>
            <a:lightRig rig="threePt" dir="t">
              <a:rot lat="0" lon="0" rev="1200000"/>
            </a:lightRig>
          </a:scene3d>
          <a:sp3d>
            <a:bevelT w="95250" h="25400"/>
          </a:sp3d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/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месяцам'!$B$1:$B$2</c:f>
              <c:strCache>
                <c:ptCount val="1"/>
                <c:pt idx="0">
                  <c:v>Итог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95250" h="254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месяцам'!$A$3:$A$11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'По месяцам'!$B$3:$B$11</c:f>
              <c:numCache>
                <c:formatCode>General</c:formatCode>
                <c:ptCount val="8"/>
                <c:pt idx="0">
                  <c:v>81</c:v>
                </c:pt>
                <c:pt idx="1">
                  <c:v>72</c:v>
                </c:pt>
                <c:pt idx="2">
                  <c:v>114</c:v>
                </c:pt>
                <c:pt idx="3">
                  <c:v>109</c:v>
                </c:pt>
                <c:pt idx="4">
                  <c:v>76</c:v>
                </c:pt>
                <c:pt idx="5">
                  <c:v>174</c:v>
                </c:pt>
                <c:pt idx="6">
                  <c:v>6</c:v>
                </c:pt>
                <c:pt idx="7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17152"/>
        <c:axId val="31218688"/>
      </c:barChart>
      <c:catAx>
        <c:axId val="312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218688"/>
        <c:crosses val="autoZero"/>
        <c:auto val="0"/>
        <c:lblAlgn val="ctr"/>
        <c:lblOffset val="100"/>
        <c:noMultiLvlLbl val="0"/>
      </c:catAx>
      <c:valAx>
        <c:axId val="3121868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31217152"/>
        <c:crosses val="autoZero"/>
        <c:crossBetween val="between"/>
      </c:valAx>
      <c:spPr>
        <a:ln w="3175">
          <a:prstDash val="sysDash"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Среднее число обращений на одну школу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'Районы Обращения'!$H$1</c:f>
              <c:strCache>
                <c:ptCount val="1"/>
                <c:pt idx="0">
                  <c:v>Среднее обрещение на одну школу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0"/>
                  <c:y val="-2.3542005037348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2.5682187313471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1.5238093409752579E-3"/>
                  <c:y val="-2.1462842862361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"/>
                  <c:y val="-1.0700911380613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-1.7121458208980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0"/>
                  <c:y val="-1.49812759328582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0"/>
                  <c:y val="-1.28410936567357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0"/>
                  <c:y val="-1.92616404851034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0"/>
                  <c:y val="-1.2841093656735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'Районы Обращения'!$G$2:$G$45</c:f>
              <c:strCache>
                <c:ptCount val="44"/>
                <c:pt idx="0">
                  <c:v>г. Краснодар</c:v>
                </c:pt>
                <c:pt idx="1">
                  <c:v>р. Крымский</c:v>
                </c:pt>
                <c:pt idx="2">
                  <c:v>р. Мостовский</c:v>
                </c:pt>
                <c:pt idx="3">
                  <c:v>р. Выселковский</c:v>
                </c:pt>
                <c:pt idx="4">
                  <c:v>р. Курганинский</c:v>
                </c:pt>
                <c:pt idx="5">
                  <c:v>г. Горячий Ключ</c:v>
                </c:pt>
                <c:pt idx="6">
                  <c:v>р. Ейский</c:v>
                </c:pt>
                <c:pt idx="7">
                  <c:v>р. Ленинградский</c:v>
                </c:pt>
                <c:pt idx="8">
                  <c:v>р. Новокубанский</c:v>
                </c:pt>
                <c:pt idx="9">
                  <c:v>р. Крыловский</c:v>
                </c:pt>
                <c:pt idx="10">
                  <c:v>р. Отрадненский</c:v>
                </c:pt>
                <c:pt idx="11">
                  <c:v>р. Кущевский</c:v>
                </c:pt>
                <c:pt idx="12">
                  <c:v>р. Павловский</c:v>
                </c:pt>
                <c:pt idx="13">
                  <c:v>р. Усть-Лабинский</c:v>
                </c:pt>
                <c:pt idx="14">
                  <c:v>р. Северский</c:v>
                </c:pt>
                <c:pt idx="15">
                  <c:v>р. Динской</c:v>
                </c:pt>
                <c:pt idx="16">
                  <c:v>р. Туапсинский</c:v>
                </c:pt>
                <c:pt idx="17">
                  <c:v>р. Кавказский</c:v>
                </c:pt>
                <c:pt idx="18">
                  <c:v>р. Славянский</c:v>
                </c:pt>
                <c:pt idx="19">
                  <c:v>г. Армавир</c:v>
                </c:pt>
                <c:pt idx="20">
                  <c:v>р. Белоглинский</c:v>
                </c:pt>
                <c:pt idx="21">
                  <c:v>р. Калининский</c:v>
                </c:pt>
                <c:pt idx="22">
                  <c:v>р. Каневский</c:v>
                </c:pt>
                <c:pt idx="23">
                  <c:v>р. Щербиновский</c:v>
                </c:pt>
                <c:pt idx="24">
                  <c:v>р. Темрюкский</c:v>
                </c:pt>
                <c:pt idx="25">
                  <c:v>р. Абинский</c:v>
                </c:pt>
                <c:pt idx="26">
                  <c:v>р. Красноармейский</c:v>
                </c:pt>
                <c:pt idx="27">
                  <c:v>г. Новороссийск</c:v>
                </c:pt>
                <c:pt idx="28">
                  <c:v>г. Сочи</c:v>
                </c:pt>
                <c:pt idx="29">
                  <c:v>г. Анапа</c:v>
                </c:pt>
                <c:pt idx="30">
                  <c:v>г. Геленджик</c:v>
                </c:pt>
                <c:pt idx="31">
                  <c:v>р. Лабинский</c:v>
                </c:pt>
                <c:pt idx="32">
                  <c:v>р. Белореченский</c:v>
                </c:pt>
                <c:pt idx="33">
                  <c:v>р. Брюховецкий</c:v>
                </c:pt>
                <c:pt idx="34">
                  <c:v>р. Успенский</c:v>
                </c:pt>
                <c:pt idx="35">
                  <c:v>р. Тимашевский</c:v>
                </c:pt>
                <c:pt idx="36">
                  <c:v>р. Апшеронский</c:v>
                </c:pt>
                <c:pt idx="37">
                  <c:v>р. Кореновский</c:v>
                </c:pt>
                <c:pt idx="38">
                  <c:v>р. Тбилисский</c:v>
                </c:pt>
                <c:pt idx="39">
                  <c:v>р. Тихорецкий</c:v>
                </c:pt>
                <c:pt idx="40">
                  <c:v>р. Новопокровский</c:v>
                </c:pt>
                <c:pt idx="41">
                  <c:v>р. Приморско-Ахтарский</c:v>
                </c:pt>
                <c:pt idx="42">
                  <c:v>р. Староминский</c:v>
                </c:pt>
                <c:pt idx="43">
                  <c:v>р. Гулькевичский</c:v>
                </c:pt>
              </c:strCache>
            </c:strRef>
          </c:cat>
          <c:val>
            <c:numRef>
              <c:f>'Районы Обращения'!$H$2:$H$45</c:f>
              <c:numCache>
                <c:formatCode>0.00</c:formatCode>
                <c:ptCount val="44"/>
                <c:pt idx="0">
                  <c:v>1.2083333333333333</c:v>
                </c:pt>
                <c:pt idx="1">
                  <c:v>0.92105263157894735</c:v>
                </c:pt>
                <c:pt idx="2">
                  <c:v>0.90625</c:v>
                </c:pt>
                <c:pt idx="3">
                  <c:v>0.86956521739130443</c:v>
                </c:pt>
                <c:pt idx="4">
                  <c:v>0.8275862068965516</c:v>
                </c:pt>
                <c:pt idx="5">
                  <c:v>0.80952380952380965</c:v>
                </c:pt>
                <c:pt idx="6">
                  <c:v>0.75000000000000011</c:v>
                </c:pt>
                <c:pt idx="7">
                  <c:v>0.73076923076923073</c:v>
                </c:pt>
                <c:pt idx="8">
                  <c:v>0.72222222222222221</c:v>
                </c:pt>
                <c:pt idx="9">
                  <c:v>0.68750000000000011</c:v>
                </c:pt>
                <c:pt idx="10">
                  <c:v>0.6428571428571429</c:v>
                </c:pt>
                <c:pt idx="11">
                  <c:v>0.61290322580645151</c:v>
                </c:pt>
                <c:pt idx="12">
                  <c:v>0.60869565217391342</c:v>
                </c:pt>
                <c:pt idx="13">
                  <c:v>0.60000000000000009</c:v>
                </c:pt>
                <c:pt idx="14">
                  <c:v>0.5757575757575758</c:v>
                </c:pt>
                <c:pt idx="15">
                  <c:v>0.57142857142857162</c:v>
                </c:pt>
                <c:pt idx="16">
                  <c:v>0.56097560975609762</c:v>
                </c:pt>
                <c:pt idx="17">
                  <c:v>0.53571428571428559</c:v>
                </c:pt>
                <c:pt idx="18">
                  <c:v>0.52631578947368418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0.47058823529411775</c:v>
                </c:pt>
                <c:pt idx="25">
                  <c:v>0.44444444444444448</c:v>
                </c:pt>
                <c:pt idx="26">
                  <c:v>0.42307692307692313</c:v>
                </c:pt>
                <c:pt idx="27">
                  <c:v>0.41463414634146339</c:v>
                </c:pt>
                <c:pt idx="28">
                  <c:v>0.41111111111111109</c:v>
                </c:pt>
                <c:pt idx="29">
                  <c:v>0.35294117647058826</c:v>
                </c:pt>
                <c:pt idx="30">
                  <c:v>0.3478260869565219</c:v>
                </c:pt>
                <c:pt idx="31">
                  <c:v>0.34693877551020419</c:v>
                </c:pt>
                <c:pt idx="32">
                  <c:v>0.29729729729729731</c:v>
                </c:pt>
                <c:pt idx="33">
                  <c:v>0.29411764705882359</c:v>
                </c:pt>
                <c:pt idx="34">
                  <c:v>0.29411764705882359</c:v>
                </c:pt>
                <c:pt idx="35">
                  <c:v>0.26086956521739135</c:v>
                </c:pt>
                <c:pt idx="36">
                  <c:v>0.19230769230769237</c:v>
                </c:pt>
                <c:pt idx="37">
                  <c:v>0.16666666666666669</c:v>
                </c:pt>
                <c:pt idx="38">
                  <c:v>0.125</c:v>
                </c:pt>
                <c:pt idx="39">
                  <c:v>0.11428571428571431</c:v>
                </c:pt>
                <c:pt idx="40">
                  <c:v>0.11111111111111112</c:v>
                </c:pt>
                <c:pt idx="41">
                  <c:v>9.0909090909090953E-2</c:v>
                </c:pt>
                <c:pt idx="42">
                  <c:v>9.0909090909090953E-2</c:v>
                </c:pt>
                <c:pt idx="43">
                  <c:v>7.4074074074074084E-2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72064"/>
        <c:axId val="87094784"/>
      </c:barChart>
      <c:catAx>
        <c:axId val="744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87094784"/>
        <c:crosses val="autoZero"/>
        <c:auto val="1"/>
        <c:lblAlgn val="ctr"/>
        <c:lblOffset val="100"/>
        <c:noMultiLvlLbl val="0"/>
      </c:catAx>
      <c:valAx>
        <c:axId val="870947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4472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42928-D3B7-485A-A349-0DC47C23DF75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C5E88-5AB2-4B88-AF97-C3C23291D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5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9F91F6-F04E-48A2-92F8-9CE9B98C6F59}" type="slidenum">
              <a:rPr lang="ru-RU">
                <a:latin typeface="Times New Roman" pitchFamily="18" charset="0"/>
              </a:rPr>
              <a:pPr eaLnBrk="1" hangingPunct="1"/>
              <a:t>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8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2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1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2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A22B-3EAD-48DE-82FB-0407BDD1EB4B}" type="datetimeFigureOut">
              <a:rPr lang="ru-RU" smtClean="0"/>
              <a:t>18.09.2010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3E1C-1A49-4F7E-AF0A-044AFE10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9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t-pro@kubsu.ru" TargetMode="External"/><Relationship Id="rId2" Type="http://schemas.openxmlformats.org/officeDocument/2006/relationships/hyperlink" Target="http://krc.kubanne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375525" y="4918075"/>
            <a:ext cx="131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85025" y="5326063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916832"/>
            <a:ext cx="8077200" cy="15121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Анализ использования образовательных ресурсов и корпоративных сервисов в региональной сети образовательных учреждений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886200"/>
            <a:ext cx="7704856" cy="1752600"/>
          </a:xfrm>
        </p:spPr>
        <p:txBody>
          <a:bodyPr/>
          <a:lstStyle/>
          <a:p>
            <a:pPr algn="l" eaLnBrk="1" hangingPunct="1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Б.Е.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Левицкий</a:t>
            </a:r>
          </a:p>
          <a:p>
            <a:pPr algn="l" eaLnBrk="1" hangingPunct="1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Кубанский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dirty="0" smtClean="0">
              <a:solidFill>
                <a:srgbClr val="3E3EC0"/>
              </a:solidFill>
            </a:endParaRPr>
          </a:p>
        </p:txBody>
      </p:sp>
      <p:pic>
        <p:nvPicPr>
          <p:cNvPr id="3078" name="Picture 6" descr="kubsu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74" y="5212556"/>
            <a:ext cx="9366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7" y="476672"/>
            <a:ext cx="7496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«Информатизация образования. Школа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века»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7398" y="599333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г</a:t>
            </a:r>
            <a:r>
              <a:rPr lang="ru-RU" i="1" dirty="0" smtClean="0">
                <a:solidFill>
                  <a:schemeClr val="tx2"/>
                </a:solidFill>
              </a:rPr>
              <a:t>. Краснодар, 21 сентября 2010 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84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8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84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84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5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" y="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8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84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2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-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70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http://krc.kubannet.ru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it-pro@kubsu.ru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8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683568" y="980728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33256"/>
            <a:ext cx="9382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76212" y="328612"/>
          <a:ext cx="8791575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99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92" y="404664"/>
            <a:ext cx="8072437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5949280"/>
            <a:ext cx="9382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0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84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0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841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3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88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19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79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2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" y="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3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7132</TotalTime>
  <Words>69</Words>
  <Application>Microsoft Office PowerPoint</Application>
  <PresentationFormat>Экран (4:3)</PresentationFormat>
  <Paragraphs>22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Анализ использования образовательных ресурсов и корпоративных сервисов в региональной сети образовательных учреждений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Denisov</dc:creator>
  <cp:lastModifiedBy>Борис Е. Левицкий</cp:lastModifiedBy>
  <cp:revision>14</cp:revision>
  <dcterms:created xsi:type="dcterms:W3CDTF">2010-09-13T10:42:51Z</dcterms:created>
  <dcterms:modified xsi:type="dcterms:W3CDTF">2010-09-18T09:53:05Z</dcterms:modified>
</cp:coreProperties>
</file>